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2f8f31b7e2_1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22f8f31b7e2_1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2f8f31b7e2_1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22f8f31b7e2_1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2f8f31b7e2_1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22f8f31b7e2_1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2f8f31b7e2_1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22f8f31b7e2_1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2f8f31b7e2_1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22f8f31b7e2_1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2f8f31b7e2_1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22f8f31b7e2_1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22f8f31b7e2_1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22f8f31b7e2_1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2f8f31b7e2_1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22f8f31b7e2_1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2f8f31b7e2_1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22f8f31b7e2_1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2f8f31b7e2_1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22f8f31b7e2_1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22f8f31b7e2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22f8f31b7e2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2f8f31b7e2_1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22f8f31b7e2_1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2f8f31b7e2_1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22f8f31b7e2_1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2f8f31b7e2_1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22f8f31b7e2_1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3109a9a08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23109a9a08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2f8f31b7e2_1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22f8f31b7e2_1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2f8f31b7e2_1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22f8f31b7e2_1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3109a9a089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23109a9a089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402a5465b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2402a5465b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2f8f31b7e2_1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22f8f31b7e2_1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2f8f31b7e2_1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22f8f31b7e2_1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22f8f31b7e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22f8f31b7e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22f8f31b7e2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22f8f31b7e2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2f8f31b7e2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2f8f31b7e2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2f8f31b7e2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2f8f31b7e2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Many state and many participants</a:t>
            </a:r>
            <a:br>
              <a:rPr lang="en"/>
            </a:br>
            <a:r>
              <a:rPr lang="en"/>
              <a:t>Complex and tricky implementation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 easy to understand.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22f8f31b7e2_1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22f8f31b7e2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2f8f31b7e2_1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22f8f31b7e2_1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2f8f31b7e2_1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22f8f31b7e2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20" Type="http://schemas.openxmlformats.org/officeDocument/2006/relationships/image" Target="../media/image45.png"/><Relationship Id="rId22" Type="http://schemas.openxmlformats.org/officeDocument/2006/relationships/image" Target="../media/image31.png"/><Relationship Id="rId21" Type="http://schemas.openxmlformats.org/officeDocument/2006/relationships/image" Target="../media/image28.png"/><Relationship Id="rId24" Type="http://schemas.openxmlformats.org/officeDocument/2006/relationships/image" Target="../media/image34.png"/><Relationship Id="rId23" Type="http://schemas.openxmlformats.org/officeDocument/2006/relationships/image" Target="../media/image37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7.png"/><Relationship Id="rId4" Type="http://schemas.openxmlformats.org/officeDocument/2006/relationships/image" Target="../media/image12.png"/><Relationship Id="rId9" Type="http://schemas.openxmlformats.org/officeDocument/2006/relationships/image" Target="../media/image40.png"/><Relationship Id="rId26" Type="http://schemas.openxmlformats.org/officeDocument/2006/relationships/image" Target="../media/image29.png"/><Relationship Id="rId25" Type="http://schemas.openxmlformats.org/officeDocument/2006/relationships/image" Target="../media/image30.png"/><Relationship Id="rId28" Type="http://schemas.openxmlformats.org/officeDocument/2006/relationships/image" Target="../media/image35.png"/><Relationship Id="rId27" Type="http://schemas.openxmlformats.org/officeDocument/2006/relationships/image" Target="../media/image38.png"/><Relationship Id="rId5" Type="http://schemas.openxmlformats.org/officeDocument/2006/relationships/image" Target="../media/image22.png"/><Relationship Id="rId6" Type="http://schemas.openxmlformats.org/officeDocument/2006/relationships/image" Target="../media/image8.png"/><Relationship Id="rId7" Type="http://schemas.openxmlformats.org/officeDocument/2006/relationships/image" Target="../media/image10.png"/><Relationship Id="rId8" Type="http://schemas.openxmlformats.org/officeDocument/2006/relationships/image" Target="../media/image23.png"/><Relationship Id="rId11" Type="http://schemas.openxmlformats.org/officeDocument/2006/relationships/image" Target="../media/image14.png"/><Relationship Id="rId10" Type="http://schemas.openxmlformats.org/officeDocument/2006/relationships/image" Target="../media/image13.png"/><Relationship Id="rId13" Type="http://schemas.openxmlformats.org/officeDocument/2006/relationships/image" Target="../media/image41.png"/><Relationship Id="rId12" Type="http://schemas.openxmlformats.org/officeDocument/2006/relationships/image" Target="../media/image11.png"/><Relationship Id="rId15" Type="http://schemas.openxmlformats.org/officeDocument/2006/relationships/image" Target="../media/image36.png"/><Relationship Id="rId14" Type="http://schemas.openxmlformats.org/officeDocument/2006/relationships/image" Target="../media/image16.png"/><Relationship Id="rId17" Type="http://schemas.openxmlformats.org/officeDocument/2006/relationships/image" Target="../media/image43.png"/><Relationship Id="rId16" Type="http://schemas.openxmlformats.org/officeDocument/2006/relationships/image" Target="../media/image39.png"/><Relationship Id="rId19" Type="http://schemas.openxmlformats.org/officeDocument/2006/relationships/image" Target="../media/image44.png"/><Relationship Id="rId18" Type="http://schemas.openxmlformats.org/officeDocument/2006/relationships/image" Target="../media/image1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1369050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RAFT - Distributed consensus protocol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3661" y="0"/>
            <a:ext cx="7896680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3661" y="0"/>
            <a:ext cx="7896680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3661" y="0"/>
            <a:ext cx="7896680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3661" y="0"/>
            <a:ext cx="7896680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3661" y="0"/>
            <a:ext cx="7896680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3661" y="0"/>
            <a:ext cx="7896680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3661" y="0"/>
            <a:ext cx="7896680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3661" y="0"/>
            <a:ext cx="7896680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6061" y="152400"/>
            <a:ext cx="7896680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1"/>
          <p:cNvSpPr txBox="1"/>
          <p:nvPr>
            <p:ph type="title"/>
          </p:nvPr>
        </p:nvSpPr>
        <p:spPr>
          <a:xfrm>
            <a:off x="575200" y="2065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20"/>
              <a:t>Leader Election (Best case scenario)</a:t>
            </a:r>
            <a:endParaRPr sz="2820"/>
          </a:p>
        </p:txBody>
      </p:sp>
      <p:sp>
        <p:nvSpPr>
          <p:cNvPr id="152" name="Google Shape;152;p31"/>
          <p:cNvSpPr txBox="1"/>
          <p:nvPr/>
        </p:nvSpPr>
        <p:spPr>
          <a:xfrm>
            <a:off x="795500" y="4275675"/>
            <a:ext cx="7819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 diagram attached separately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/>
          <p:nvPr>
            <p:ph idx="1" type="subTitle"/>
          </p:nvPr>
        </p:nvSpPr>
        <p:spPr>
          <a:xfrm>
            <a:off x="311700" y="1922075"/>
            <a:ext cx="8520600" cy="106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Distributed = Many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Consensus = Agreement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2"/>
          <p:cNvSpPr txBox="1"/>
          <p:nvPr>
            <p:ph type="title"/>
          </p:nvPr>
        </p:nvSpPr>
        <p:spPr>
          <a:xfrm>
            <a:off x="575200" y="2065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20"/>
              <a:t>Leader Election (Split Vote)</a:t>
            </a:r>
            <a:endParaRPr sz="2820"/>
          </a:p>
        </p:txBody>
      </p:sp>
      <p:sp>
        <p:nvSpPr>
          <p:cNvPr id="158" name="Google Shape;158;p32"/>
          <p:cNvSpPr txBox="1"/>
          <p:nvPr/>
        </p:nvSpPr>
        <p:spPr>
          <a:xfrm>
            <a:off x="795500" y="4275675"/>
            <a:ext cx="7819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Refer diagram attached separately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3"/>
          <p:cNvSpPr txBox="1"/>
          <p:nvPr>
            <p:ph type="title"/>
          </p:nvPr>
        </p:nvSpPr>
        <p:spPr>
          <a:xfrm>
            <a:off x="575200" y="2065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20"/>
              <a:t>Log Replication</a:t>
            </a:r>
            <a:endParaRPr sz="2820"/>
          </a:p>
        </p:txBody>
      </p:sp>
      <p:sp>
        <p:nvSpPr>
          <p:cNvPr id="164" name="Google Shape;164;p33"/>
          <p:cNvSpPr txBox="1"/>
          <p:nvPr/>
        </p:nvSpPr>
        <p:spPr>
          <a:xfrm>
            <a:off x="795500" y="4275675"/>
            <a:ext cx="7819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Refer diagram attached separately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4"/>
          <p:cNvSpPr txBox="1"/>
          <p:nvPr>
            <p:ph type="title"/>
          </p:nvPr>
        </p:nvSpPr>
        <p:spPr>
          <a:xfrm>
            <a:off x="575200" y="2065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20"/>
              <a:t>Log Replication (with network partitions)</a:t>
            </a:r>
            <a:endParaRPr sz="282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82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820"/>
          </a:p>
        </p:txBody>
      </p:sp>
      <p:sp>
        <p:nvSpPr>
          <p:cNvPr id="170" name="Google Shape;170;p34"/>
          <p:cNvSpPr txBox="1"/>
          <p:nvPr/>
        </p:nvSpPr>
        <p:spPr>
          <a:xfrm>
            <a:off x="795500" y="4275675"/>
            <a:ext cx="7819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Refer diagram attached separately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5"/>
          <p:cNvSpPr txBox="1"/>
          <p:nvPr/>
        </p:nvSpPr>
        <p:spPr>
          <a:xfrm>
            <a:off x="1405000" y="711025"/>
            <a:ext cx="6006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</a:rPr>
              <a:t>A Byzantine failure</a:t>
            </a:r>
            <a:endParaRPr sz="2800">
              <a:solidFill>
                <a:schemeClr val="dk1"/>
              </a:solidFill>
            </a:endParaRPr>
          </a:p>
        </p:txBody>
      </p:sp>
      <p:sp>
        <p:nvSpPr>
          <p:cNvPr id="176" name="Google Shape;176;p35"/>
          <p:cNvSpPr txBox="1"/>
          <p:nvPr/>
        </p:nvSpPr>
        <p:spPr>
          <a:xfrm>
            <a:off x="862725" y="1774750"/>
            <a:ext cx="73290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>
                <a:solidFill>
                  <a:srgbClr val="202122"/>
                </a:solidFill>
                <a:highlight>
                  <a:srgbClr val="FFFFFF"/>
                </a:highlight>
              </a:rPr>
              <a:t>a condition of a distributed computing systems, where </a:t>
            </a:r>
            <a:r>
              <a:rPr b="1" lang="en" sz="1450">
                <a:solidFill>
                  <a:srgbClr val="202122"/>
                </a:solidFill>
                <a:highlight>
                  <a:srgbClr val="FFFFFF"/>
                </a:highlight>
              </a:rPr>
              <a:t>components may fail and there is imperfect information</a:t>
            </a:r>
            <a:r>
              <a:rPr lang="en" sz="1450">
                <a:solidFill>
                  <a:srgbClr val="202122"/>
                </a:solidFill>
                <a:highlight>
                  <a:srgbClr val="FFFFFF"/>
                </a:highlight>
              </a:rPr>
              <a:t> on whether a component has failed.</a:t>
            </a:r>
            <a:endParaRPr sz="1800"/>
          </a:p>
        </p:txBody>
      </p:sp>
      <p:sp>
        <p:nvSpPr>
          <p:cNvPr id="177" name="Google Shape;177;p35"/>
          <p:cNvSpPr txBox="1"/>
          <p:nvPr/>
        </p:nvSpPr>
        <p:spPr>
          <a:xfrm>
            <a:off x="862725" y="2792275"/>
            <a:ext cx="6696300" cy="8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>
                <a:solidFill>
                  <a:srgbClr val="202122"/>
                </a:solidFill>
                <a:highlight>
                  <a:srgbClr val="FFFFFF"/>
                </a:highlight>
              </a:rPr>
              <a:t>a component such as a server can inconsistently </a:t>
            </a:r>
            <a:r>
              <a:rPr b="1" lang="en" sz="1450">
                <a:solidFill>
                  <a:srgbClr val="202122"/>
                </a:solidFill>
                <a:highlight>
                  <a:srgbClr val="FFFFFF"/>
                </a:highlight>
              </a:rPr>
              <a:t>appear both failed and functioning</a:t>
            </a:r>
            <a:r>
              <a:rPr lang="en" sz="1450">
                <a:solidFill>
                  <a:srgbClr val="202122"/>
                </a:solidFill>
                <a:highlight>
                  <a:srgbClr val="FFFFFF"/>
                </a:highlight>
              </a:rPr>
              <a:t> to failure-detection systems, presenting different symptoms to different observers.</a:t>
            </a:r>
            <a:endParaRPr sz="18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etcd</a:t>
            </a:r>
            <a:r>
              <a:rPr lang="en"/>
              <a:t> - A Byzantine failure is real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When cluster leader fails, </a:t>
            </a:r>
            <a:r>
              <a:rPr b="1" lang="en"/>
              <a:t>etcd uses RAFT protocol</a:t>
            </a:r>
            <a:r>
              <a:rPr lang="en"/>
              <a:t> to maintain consistency and</a:t>
            </a:r>
            <a:r>
              <a:rPr lang="en"/>
              <a:t> establish consensus to promote a new leader.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 In the RAFT protocol, cluster members are assumed to be either </a:t>
            </a:r>
            <a:r>
              <a:rPr b="1" lang="en"/>
              <a:t>available or unavailable</a:t>
            </a:r>
            <a:r>
              <a:rPr lang="en"/>
              <a:t>, and to provide </a:t>
            </a:r>
            <a:r>
              <a:rPr b="1" lang="en"/>
              <a:t>accurate information or none at all</a:t>
            </a:r>
            <a:r>
              <a:rPr lang="en"/>
              <a:t>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This works fine when a machine crashes, but is not always able to handle situations where different members of the cluster have </a:t>
            </a:r>
            <a:r>
              <a:rPr b="1" lang="en"/>
              <a:t>conflicting information</a:t>
            </a:r>
            <a:r>
              <a:rPr lang="en"/>
              <a:t>.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RAFT - </a:t>
            </a:r>
            <a:r>
              <a:rPr lang="en"/>
              <a:t>A Byzantine failure is real</a:t>
            </a:r>
            <a:endParaRPr/>
          </a:p>
        </p:txBody>
      </p:sp>
      <p:pic>
        <p:nvPicPr>
          <p:cNvPr id="189" name="Google Shape;18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26550" y="1017725"/>
            <a:ext cx="4398749" cy="3389425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37"/>
          <p:cNvSpPr txBox="1"/>
          <p:nvPr/>
        </p:nvSpPr>
        <p:spPr>
          <a:xfrm>
            <a:off x="353925" y="1756650"/>
            <a:ext cx="3762600" cy="17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/>
              <a:t>This caused cluster members to have conflicting views of reality, known in distributed systems theory as a Byzantine fault.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8"/>
          <p:cNvSpPr txBox="1"/>
          <p:nvPr>
            <p:ph type="title"/>
          </p:nvPr>
        </p:nvSpPr>
        <p:spPr>
          <a:xfrm>
            <a:off x="402075" y="4368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2020, Problem faced by</a:t>
            </a:r>
            <a:endParaRPr b="1"/>
          </a:p>
        </p:txBody>
      </p:sp>
      <p:pic>
        <p:nvPicPr>
          <p:cNvPr id="196" name="Google Shape;19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7000" y="1556275"/>
            <a:ext cx="3111176" cy="2120174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38"/>
          <p:cNvSpPr txBox="1"/>
          <p:nvPr/>
        </p:nvSpPr>
        <p:spPr>
          <a:xfrm>
            <a:off x="795500" y="4275675"/>
            <a:ext cx="7819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6950" y="152400"/>
            <a:ext cx="5307796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Impact of </a:t>
            </a:r>
            <a:r>
              <a:rPr lang="en"/>
              <a:t>Byzantine failure in cloudflare</a:t>
            </a:r>
            <a:endParaRPr/>
          </a:p>
        </p:txBody>
      </p:sp>
      <p:sp>
        <p:nvSpPr>
          <p:cNvPr id="208" name="Google Shape;208;p4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API success rate </a:t>
            </a:r>
            <a:r>
              <a:rPr b="1" lang="en"/>
              <a:t>dipped to 75%</a:t>
            </a:r>
            <a:r>
              <a:rPr lang="en"/>
              <a:t>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Redundant cluster nodes were unreachable due to </a:t>
            </a:r>
            <a:r>
              <a:rPr b="1" lang="en"/>
              <a:t>limbo in leader election</a:t>
            </a:r>
            <a:r>
              <a:rPr lang="en"/>
              <a:t>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en"/>
              <a:t>Read only</a:t>
            </a:r>
            <a:r>
              <a:rPr lang="en"/>
              <a:t> operation permitted to database.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More </a:t>
            </a:r>
            <a:r>
              <a:rPr b="1" lang="en"/>
              <a:t>pressure to single cluster</a:t>
            </a:r>
            <a:r>
              <a:rPr lang="en"/>
              <a:t> for serving traffic.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Downtime of around </a:t>
            </a:r>
            <a:r>
              <a:rPr b="1" lang="en"/>
              <a:t>6 hrs 33 min</a:t>
            </a:r>
            <a:r>
              <a:rPr lang="en"/>
              <a:t>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Dashboard</a:t>
            </a:r>
            <a:r>
              <a:rPr lang="en"/>
              <a:t> api response </a:t>
            </a:r>
            <a:r>
              <a:rPr b="1" lang="en"/>
              <a:t>80 times slower</a:t>
            </a:r>
            <a:r>
              <a:rPr lang="en"/>
              <a:t> compared to normal.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52775" y="-550325"/>
            <a:ext cx="4838702" cy="483870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4" name="Google Shape;214;p41"/>
          <p:cNvGrpSpPr/>
          <p:nvPr/>
        </p:nvGrpSpPr>
        <p:grpSpPr>
          <a:xfrm>
            <a:off x="819635" y="2262413"/>
            <a:ext cx="7812000" cy="2881080"/>
            <a:chOff x="487785" y="1255913"/>
            <a:chExt cx="7812000" cy="2881080"/>
          </a:xfrm>
        </p:grpSpPr>
        <p:pic>
          <p:nvPicPr>
            <p:cNvPr id="215" name="Google Shape;215;p4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87785" y="1318193"/>
              <a:ext cx="110160" cy="811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6" name="Google Shape;216;p4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13345" y="1579193"/>
              <a:ext cx="624960" cy="2354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7" name="Google Shape;217;p41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013385" y="1298033"/>
              <a:ext cx="333000" cy="8758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8" name="Google Shape;218;p41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477785" y="1560833"/>
              <a:ext cx="835560" cy="9367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9" name="Google Shape;219;p41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2156385" y="1384073"/>
              <a:ext cx="366120" cy="5252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0" name="Google Shape;220;p41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2728425" y="1424393"/>
              <a:ext cx="131400" cy="8431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1" name="Google Shape;221;p41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2753265" y="1255913"/>
              <a:ext cx="428040" cy="5209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2" name="Google Shape;222;p41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3351585" y="1354193"/>
              <a:ext cx="575280" cy="11977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3" name="Google Shape;223;p41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4169145" y="2585033"/>
              <a:ext cx="545040" cy="11329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4" name="Google Shape;224;p41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4837305" y="3110273"/>
              <a:ext cx="495000" cy="5374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5" name="Google Shape;225;p41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5347785" y="3147713"/>
              <a:ext cx="661680" cy="4053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6" name="Google Shape;226;p41"/>
            <p:cNvPicPr preferRelativeResize="0"/>
            <p:nvPr/>
          </p:nvPicPr>
          <p:blipFill rotWithShape="1">
            <a:blip r:embed="rId15">
              <a:alphaModFix/>
            </a:blip>
            <a:srcRect b="0" l="0" r="0" t="0"/>
            <a:stretch/>
          </p:blipFill>
          <p:spPr>
            <a:xfrm>
              <a:off x="5963745" y="3000113"/>
              <a:ext cx="378720" cy="4928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7" name="Google Shape;227;p41"/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>
              <a:off x="6473145" y="3044033"/>
              <a:ext cx="703440" cy="4741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8" name="Google Shape;228;p41"/>
            <p:cNvPicPr preferRelativeResize="0"/>
            <p:nvPr/>
          </p:nvPicPr>
          <p:blipFill rotWithShape="1">
            <a:blip r:embed="rId17">
              <a:alphaModFix/>
            </a:blip>
            <a:srcRect b="0" l="0" r="0" t="0"/>
            <a:stretch/>
          </p:blipFill>
          <p:spPr>
            <a:xfrm>
              <a:off x="7115025" y="2714633"/>
              <a:ext cx="41400" cy="48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9" name="Google Shape;229;p41"/>
            <p:cNvPicPr preferRelativeResize="0"/>
            <p:nvPr/>
          </p:nvPicPr>
          <p:blipFill rotWithShape="1">
            <a:blip r:embed="rId18">
              <a:alphaModFix/>
            </a:blip>
            <a:srcRect b="0" l="0" r="0" t="0"/>
            <a:stretch/>
          </p:blipFill>
          <p:spPr>
            <a:xfrm>
              <a:off x="7323825" y="3064913"/>
              <a:ext cx="371520" cy="3614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0" name="Google Shape;230;p41"/>
            <p:cNvPicPr preferRelativeResize="0"/>
            <p:nvPr/>
          </p:nvPicPr>
          <p:blipFill rotWithShape="1">
            <a:blip r:embed="rId19">
              <a:alphaModFix/>
            </a:blip>
            <a:srcRect b="0" l="0" r="0" t="0"/>
            <a:stretch/>
          </p:blipFill>
          <p:spPr>
            <a:xfrm>
              <a:off x="7909185" y="3057713"/>
              <a:ext cx="390600" cy="10792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1" name="Google Shape;231;p41"/>
            <p:cNvPicPr preferRelativeResize="0"/>
            <p:nvPr/>
          </p:nvPicPr>
          <p:blipFill rotWithShape="1">
            <a:blip r:embed="rId20">
              <a:alphaModFix/>
            </a:blip>
            <a:srcRect b="0" l="0" r="0" t="0"/>
            <a:stretch/>
          </p:blipFill>
          <p:spPr>
            <a:xfrm>
              <a:off x="7277385" y="3097313"/>
              <a:ext cx="88200" cy="44244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32" name="Google Shape;232;p41"/>
          <p:cNvGrpSpPr/>
          <p:nvPr/>
        </p:nvGrpSpPr>
        <p:grpSpPr>
          <a:xfrm>
            <a:off x="1252115" y="3653033"/>
            <a:ext cx="1151280" cy="1083960"/>
            <a:chOff x="9596865" y="1310633"/>
            <a:chExt cx="1151280" cy="1083960"/>
          </a:xfrm>
        </p:grpSpPr>
        <p:pic>
          <p:nvPicPr>
            <p:cNvPr id="233" name="Google Shape;233;p41"/>
            <p:cNvPicPr preferRelativeResize="0"/>
            <p:nvPr/>
          </p:nvPicPr>
          <p:blipFill rotWithShape="1">
            <a:blip r:embed="rId21">
              <a:alphaModFix/>
            </a:blip>
            <a:srcRect b="0" l="0" r="0" t="0"/>
            <a:stretch/>
          </p:blipFill>
          <p:spPr>
            <a:xfrm>
              <a:off x="10168905" y="1809953"/>
              <a:ext cx="127800" cy="871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4" name="Google Shape;234;p41"/>
            <p:cNvPicPr preferRelativeResize="0"/>
            <p:nvPr/>
          </p:nvPicPr>
          <p:blipFill rotWithShape="1">
            <a:blip r:embed="rId22">
              <a:alphaModFix/>
            </a:blip>
            <a:srcRect b="0" l="0" r="0" t="0"/>
            <a:stretch/>
          </p:blipFill>
          <p:spPr>
            <a:xfrm>
              <a:off x="10302465" y="1640033"/>
              <a:ext cx="219600" cy="1227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5" name="Google Shape;235;p41"/>
            <p:cNvPicPr preferRelativeResize="0"/>
            <p:nvPr/>
          </p:nvPicPr>
          <p:blipFill rotWithShape="1">
            <a:blip r:embed="rId23">
              <a:alphaModFix/>
            </a:blip>
            <a:srcRect b="0" l="0" r="0" t="0"/>
            <a:stretch/>
          </p:blipFill>
          <p:spPr>
            <a:xfrm>
              <a:off x="10500825" y="1839113"/>
              <a:ext cx="247320" cy="1767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6" name="Google Shape;236;p41"/>
            <p:cNvPicPr preferRelativeResize="0"/>
            <p:nvPr/>
          </p:nvPicPr>
          <p:blipFill rotWithShape="1">
            <a:blip r:embed="rId24">
              <a:alphaModFix/>
            </a:blip>
            <a:srcRect b="0" l="0" r="0" t="0"/>
            <a:stretch/>
          </p:blipFill>
          <p:spPr>
            <a:xfrm>
              <a:off x="10131825" y="2090753"/>
              <a:ext cx="174960" cy="3038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7" name="Google Shape;237;p41"/>
            <p:cNvPicPr preferRelativeResize="0"/>
            <p:nvPr/>
          </p:nvPicPr>
          <p:blipFill rotWithShape="1">
            <a:blip r:embed="rId25">
              <a:alphaModFix/>
            </a:blip>
            <a:srcRect b="0" l="0" r="0" t="0"/>
            <a:stretch/>
          </p:blipFill>
          <p:spPr>
            <a:xfrm>
              <a:off x="9694785" y="2078873"/>
              <a:ext cx="381240" cy="1533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8" name="Google Shape;238;p41"/>
            <p:cNvPicPr preferRelativeResize="0"/>
            <p:nvPr/>
          </p:nvPicPr>
          <p:blipFill rotWithShape="1">
            <a:blip r:embed="rId26">
              <a:alphaModFix/>
            </a:blip>
            <a:srcRect b="0" l="0" r="0" t="0"/>
            <a:stretch/>
          </p:blipFill>
          <p:spPr>
            <a:xfrm>
              <a:off x="9596865" y="1788713"/>
              <a:ext cx="411480" cy="1861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9" name="Google Shape;239;p41"/>
            <p:cNvPicPr preferRelativeResize="0"/>
            <p:nvPr/>
          </p:nvPicPr>
          <p:blipFill rotWithShape="1">
            <a:blip r:embed="rId27">
              <a:alphaModFix/>
            </a:blip>
            <a:srcRect b="0" l="0" r="0" t="0"/>
            <a:stretch/>
          </p:blipFill>
          <p:spPr>
            <a:xfrm>
              <a:off x="9952545" y="1425833"/>
              <a:ext cx="249840" cy="216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0" name="Google Shape;240;p41"/>
            <p:cNvPicPr preferRelativeResize="0"/>
            <p:nvPr/>
          </p:nvPicPr>
          <p:blipFill rotWithShape="1">
            <a:blip r:embed="rId28">
              <a:alphaModFix/>
            </a:blip>
            <a:srcRect b="0" l="0" r="0" t="0"/>
            <a:stretch/>
          </p:blipFill>
          <p:spPr>
            <a:xfrm>
              <a:off x="10196625" y="1310633"/>
              <a:ext cx="268920" cy="3024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Consistent core</a:t>
            </a:r>
            <a:endParaRPr/>
          </a:p>
        </p:txBody>
      </p:sp>
      <p:pic>
        <p:nvPicPr>
          <p:cNvPr id="65" name="Google Shape;6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97800" y="930625"/>
            <a:ext cx="3271174" cy="3738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Linearizability</a:t>
            </a:r>
            <a:endParaRPr/>
          </a:p>
        </p:txBody>
      </p:sp>
      <p:pic>
        <p:nvPicPr>
          <p:cNvPr id="71" name="Google Shape;7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7786424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3925" y="154125"/>
            <a:ext cx="6853023" cy="4835252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Paxos</a:t>
            </a:r>
            <a:endParaRPr/>
          </a:p>
        </p:txBody>
      </p:sp>
      <p:pic>
        <p:nvPicPr>
          <p:cNvPr id="83" name="Google Shape;8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204" cy="2930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Roles in Raft</a:t>
            </a:r>
            <a:endParaRPr/>
          </a:p>
        </p:txBody>
      </p:sp>
      <p:sp>
        <p:nvSpPr>
          <p:cNvPr id="89" name="Google Shape;89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 has 3 roles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Leader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Follower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Candidate</a:t>
            </a:r>
            <a:endParaRPr/>
          </a:p>
        </p:txBody>
      </p:sp>
      <p:pic>
        <p:nvPicPr>
          <p:cNvPr id="90" name="Google Shape;9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93575" y="878398"/>
            <a:ext cx="4831000" cy="325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</a:t>
            </a:r>
            <a:endParaRPr/>
          </a:p>
        </p:txBody>
      </p:sp>
      <p:pic>
        <p:nvPicPr>
          <p:cNvPr id="96" name="Google Shape;9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2162" y="1017725"/>
            <a:ext cx="6127315" cy="399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3661" y="0"/>
            <a:ext cx="7896680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